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7" r:id="rId2"/>
    <p:sldId id="271" r:id="rId3"/>
    <p:sldId id="394" r:id="rId4"/>
    <p:sldId id="395" r:id="rId5"/>
    <p:sldId id="396" r:id="rId6"/>
    <p:sldId id="286" r:id="rId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90276" autoAdjust="0"/>
  </p:normalViewPr>
  <p:slideViewPr>
    <p:cSldViewPr>
      <p:cViewPr varScale="1">
        <p:scale>
          <a:sx n="61" d="100"/>
          <a:sy n="61" d="100"/>
        </p:scale>
        <p:origin x="34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24.06.2018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Zadać</a:t>
            </a:r>
            <a:r>
              <a:rPr lang="pl-PL" baseline="0" dirty="0"/>
              <a:t> pytanie uczestnikom czym jest dla WAS Edukacja </a:t>
            </a:r>
          </a:p>
          <a:p>
            <a:endParaRPr lang="pl-PL" baseline="0" dirty="0"/>
          </a:p>
          <a:p>
            <a:r>
              <a:rPr lang="pl-PL" baseline="0" dirty="0"/>
              <a:t>Co trzeba zrobić żeby wygrać wybory samorządowe, proszę o wypisanie wszystkich działań. </a:t>
            </a:r>
          </a:p>
          <a:p>
            <a:endParaRPr lang="pl-PL" baseline="0" dirty="0"/>
          </a:p>
          <a:p>
            <a:r>
              <a:rPr lang="pl-PL" baseline="0" dirty="0"/>
              <a:t>KLUCZ – Musimy </a:t>
            </a:r>
            <a:r>
              <a:rPr lang="pl-PL" baseline="0" dirty="0" err="1"/>
              <a:t>zmienic</a:t>
            </a:r>
            <a:r>
              <a:rPr lang="pl-PL" baseline="0" dirty="0"/>
              <a:t> nasze </a:t>
            </a:r>
            <a:r>
              <a:rPr lang="pl-PL" baseline="0" dirty="0" err="1"/>
              <a:t>myslenie</a:t>
            </a:r>
            <a:r>
              <a:rPr lang="pl-PL" baseline="0" dirty="0"/>
              <a:t> o edukacji postawić ją na pierwszym </a:t>
            </a:r>
            <a:r>
              <a:rPr lang="pl-PL" baseline="0" dirty="0" err="1"/>
              <a:t>miejszcu</a:t>
            </a:r>
            <a:r>
              <a:rPr lang="pl-PL" baseline="0" dirty="0"/>
              <a:t> aby stałą się siłą </a:t>
            </a:r>
            <a:r>
              <a:rPr lang="pl-PL" baseline="0" dirty="0" err="1"/>
              <a:t>napedową</a:t>
            </a:r>
            <a:r>
              <a:rPr lang="pl-PL" baseline="0" dirty="0"/>
              <a:t> dla rozwoju gminy i powiatu.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87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Uczestnicy pracują w swoich grupach samorządowych. Każdy uczestnik otrzymuje formularz z kryteriami - Załącznik 1 Grupy według ustalonej kolejności prezentują efekty swojej pracy w ograniczonym czasie (dla każdej grupy przeznaczamy ok. 15 minut). Po każdej prezentacji grupa otrzymuje informację zwrotną, udzielaną w oparciu o kryteria znajdujące się w Załączniku 7. (ok. 10 minut po każdej prezentacji). Trener zapisuje na flipcharcie obszary do doskonalenia. </a:t>
            </a:r>
            <a:endParaRPr lang="pl-PL" altLang="pl-PL" b="1" dirty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7687AEC-E7D4-4183-BE63-CA33179FC77E}" type="slidenum">
              <a:rPr lang="pl-PL" altLang="pl-PL">
                <a:solidFill>
                  <a:srgbClr val="000000"/>
                </a:solidFill>
              </a:rPr>
              <a:pPr/>
              <a:t>3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b="1"/>
              <a:t>Grupy według ustalonej kolejności prezentują efekty swojej pracy </a:t>
            </a:r>
            <a:r>
              <a:rPr lang="pl-PL" altLang="pl-PL"/>
              <a:t>w ograniczonym czasie (dla każdej grupy przeznaczamy </a:t>
            </a:r>
            <a:r>
              <a:rPr lang="pl-PL" altLang="pl-PL" b="1"/>
              <a:t>ok. 15 minut)</a:t>
            </a:r>
            <a:r>
              <a:rPr lang="pl-PL" altLang="pl-PL"/>
              <a:t>. Po każdej prezentacji grupa otrzymuje </a:t>
            </a:r>
            <a:r>
              <a:rPr lang="pl-PL" altLang="pl-PL" b="1"/>
              <a:t>informację zwrotną, udzielaną w oparciu o kryteria znajdujące się w Załączniku 7. (ok. 10 minut po każdej prezentacji).</a:t>
            </a:r>
            <a:r>
              <a:rPr lang="pl-PL" altLang="pl-PL"/>
              <a:t> Trener zapisuje na flipcharcie obszary do doskonalenia. Na zakończenie trener inicjuje dyskusję z całą grupą w odniesieniu do zapisanych obszarów (</a:t>
            </a:r>
            <a:r>
              <a:rPr lang="pl-PL" altLang="pl-PL" b="1"/>
              <a:t>30 minut</a:t>
            </a:r>
            <a:r>
              <a:rPr lang="pl-PL" altLang="pl-PL"/>
              <a:t>).</a:t>
            </a:r>
            <a:endParaRPr lang="pl-PL" altLang="pl-PL" b="1"/>
          </a:p>
          <a:p>
            <a:endParaRPr lang="pl-PL" altLang="pl-PL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DCBDBFB-DFE2-4857-B82C-454C4910EE68}" type="slidenum">
              <a:rPr lang="pl-PL" altLang="pl-PL">
                <a:solidFill>
                  <a:srgbClr val="000000"/>
                </a:solidFill>
              </a:rPr>
              <a:pPr/>
              <a:t>4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/>
              <a:t>Na podsumowanie sesji trener zaprasza do refleksji w parach, w oparciu o podane pytania. W rundzie bez przymusu zaprasza do podzielenia się refleksjami.</a:t>
            </a:r>
          </a:p>
          <a:p>
            <a:pPr eaLnBrk="1" hangingPunct="1"/>
            <a:endParaRPr lang="pl-PL" altLang="pl-PL"/>
          </a:p>
        </p:txBody>
      </p:sp>
      <p:sp>
        <p:nvSpPr>
          <p:cNvPr id="133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1DBF661-DCA0-46DA-A222-1EE90FD172F3}" type="slidenum">
              <a:rPr lang="pl-PL" altLang="pl-PL">
                <a:solidFill>
                  <a:srgbClr val="000000"/>
                </a:solidFill>
              </a:rPr>
              <a:pPr/>
              <a:t>5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F580CAF-FD66-43A0-93E1-24C84ABD3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72DD33-BA4C-4D7A-9534-8955E3B9C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58EAAB-47C9-441B-825B-0B2B28342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50F06-5C82-40EF-A951-4D0380CD2BD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26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140968"/>
            <a:ext cx="8168132" cy="1800200"/>
          </a:xfrm>
        </p:spPr>
        <p:txBody>
          <a:bodyPr/>
          <a:lstStyle/>
          <a:p>
            <a:r>
              <a:rPr lang="pl-PL" altLang="pl-PL" sz="3200" b="1" dirty="0"/>
              <a:t>Budowa planu strategicznego </a:t>
            </a:r>
            <a:br>
              <a:rPr lang="pl-PL" altLang="pl-PL" sz="3200" b="1" dirty="0"/>
            </a:br>
            <a:r>
              <a:rPr lang="pl-PL" altLang="pl-PL" sz="3200" b="1" dirty="0"/>
              <a:t> Kryteria i podsumowanie </a:t>
            </a:r>
            <a:br>
              <a:rPr lang="pl-PL" altLang="pl-PL" sz="3200" b="1" dirty="0">
                <a:solidFill>
                  <a:srgbClr val="0070C0"/>
                </a:solidFill>
              </a:rPr>
            </a:b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8424936" cy="972108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Moduł IV – dzień 3 – sesja 1 </a:t>
            </a:r>
          </a:p>
          <a:p>
            <a:r>
              <a:rPr lang="pl-PL" sz="1000" dirty="0"/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4976961"/>
            <a:ext cx="51845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górę 5"/>
          <p:cNvSpPr/>
          <p:nvPr/>
        </p:nvSpPr>
        <p:spPr>
          <a:xfrm>
            <a:off x="1403350" y="3068638"/>
            <a:ext cx="576263" cy="2597150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7" name="Sześciokąt 6"/>
          <p:cNvSpPr/>
          <p:nvPr/>
        </p:nvSpPr>
        <p:spPr>
          <a:xfrm>
            <a:off x="395288" y="1196975"/>
            <a:ext cx="2592387" cy="2303463"/>
          </a:xfrm>
          <a:prstGeom prst="hexag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" name="Sześciokąt 7"/>
          <p:cNvSpPr/>
          <p:nvPr/>
        </p:nvSpPr>
        <p:spPr>
          <a:xfrm>
            <a:off x="539750" y="1339850"/>
            <a:ext cx="2303463" cy="2016125"/>
          </a:xfrm>
          <a:prstGeom prst="hexag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8197" name="pole tekstowe 12"/>
          <p:cNvSpPr txBox="1">
            <a:spLocks noChangeArrowheads="1"/>
          </p:cNvSpPr>
          <p:nvPr/>
        </p:nvSpPr>
        <p:spPr bwMode="auto">
          <a:xfrm>
            <a:off x="663575" y="1925638"/>
            <a:ext cx="2160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FFFF"/>
                </a:solidFill>
              </a:rPr>
              <a:t>Praca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 b="1">
                <a:solidFill>
                  <a:srgbClr val="FFFFFF"/>
                </a:solidFill>
              </a:rPr>
              <a:t>w zespołach JST</a:t>
            </a:r>
          </a:p>
        </p:txBody>
      </p:sp>
      <p:sp>
        <p:nvSpPr>
          <p:cNvPr id="8198" name="Prostokąt 4"/>
          <p:cNvSpPr>
            <a:spLocks noChangeArrowheads="1"/>
          </p:cNvSpPr>
          <p:nvPr/>
        </p:nvSpPr>
        <p:spPr bwMode="auto">
          <a:xfrm>
            <a:off x="3708400" y="1123950"/>
            <a:ext cx="49085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0000"/>
                </a:solidFill>
                <a:cs typeface="Times New Roman" pitchFamily="18" charset="0"/>
              </a:rPr>
              <a:t>Załącznik nr 1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700" dirty="0">
                <a:solidFill>
                  <a:srgbClr val="0070C0"/>
                </a:solidFill>
                <a:cs typeface="Times New Roman" pitchFamily="18" charset="0"/>
              </a:rPr>
              <a:t>Formularz kryteriów oceny planów </a:t>
            </a:r>
          </a:p>
        </p:txBody>
      </p:sp>
      <p:pic>
        <p:nvPicPr>
          <p:cNvPr id="8199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273685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1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539750" y="908050"/>
            <a:ext cx="8496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altLang="pl-PL" sz="2300">
                <a:solidFill>
                  <a:srgbClr val="0070C0"/>
                </a:solidFill>
              </a:rPr>
              <a:t>Prezentacja wypracowanych efektów</a:t>
            </a:r>
          </a:p>
        </p:txBody>
      </p:sp>
      <p:pic>
        <p:nvPicPr>
          <p:cNvPr id="1024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44675"/>
            <a:ext cx="405288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3133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2"/>
          <p:cNvSpPr>
            <a:spLocks noGrp="1"/>
          </p:cNvSpPr>
          <p:nvPr>
            <p:ph type="title"/>
          </p:nvPr>
        </p:nvSpPr>
        <p:spPr>
          <a:xfrm>
            <a:off x="831850" y="731838"/>
            <a:ext cx="8524875" cy="1152525"/>
          </a:xfrm>
        </p:spPr>
        <p:txBody>
          <a:bodyPr/>
          <a:lstStyle/>
          <a:p>
            <a:pPr algn="just"/>
            <a:r>
              <a:rPr lang="pl-PL" altLang="pl-PL" sz="2900">
                <a:solidFill>
                  <a:srgbClr val="0070C0"/>
                </a:solidFill>
              </a:rPr>
              <a:t>Refleksja w parach i podsumowanie dnia </a:t>
            </a:r>
          </a:p>
        </p:txBody>
      </p:sp>
      <p:sp>
        <p:nvSpPr>
          <p:cNvPr id="2" name="Prostokąt 1"/>
          <p:cNvSpPr/>
          <p:nvPr/>
        </p:nvSpPr>
        <p:spPr>
          <a:xfrm>
            <a:off x="4230688" y="5229225"/>
            <a:ext cx="8636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rgbClr val="FFFFFF"/>
              </a:solidFill>
            </a:endParaRPr>
          </a:p>
        </p:txBody>
      </p:sp>
      <p:sp>
        <p:nvSpPr>
          <p:cNvPr id="12292" name="Prostokąt 2"/>
          <p:cNvSpPr>
            <a:spLocks noChangeArrowheads="1"/>
          </p:cNvSpPr>
          <p:nvPr/>
        </p:nvSpPr>
        <p:spPr bwMode="auto">
          <a:xfrm>
            <a:off x="831850" y="1917700"/>
            <a:ext cx="7988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pl-PL" altLang="pl-PL" sz="2100">
                <a:solidFill>
                  <a:srgbClr val="000000"/>
                </a:solidFill>
              </a:rPr>
              <a:t>Co było najważniejsze? 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pl-PL" altLang="pl-PL" sz="2100">
                <a:solidFill>
                  <a:srgbClr val="000000"/>
                </a:solidFill>
              </a:rPr>
              <a:t>Co było zaskoczeniem? 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pl-PL" altLang="pl-PL" sz="2100">
                <a:solidFill>
                  <a:srgbClr val="000000"/>
                </a:solidFill>
              </a:rPr>
              <a:t>Co było trudne? 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pl-PL" altLang="pl-PL" sz="2100">
                <a:solidFill>
                  <a:srgbClr val="000000"/>
                </a:solidFill>
              </a:rPr>
              <a:t>Co chcielibyście jeszcze dodać? </a:t>
            </a:r>
          </a:p>
          <a:p>
            <a:pPr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pl-PL" altLang="pl-PL" sz="21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Ø"/>
            </a:pPr>
            <a:endParaRPr lang="pl-PL" altLang="pl-PL" sz="2300">
              <a:solidFill>
                <a:srgbClr val="000000"/>
              </a:solidFill>
            </a:endParaRPr>
          </a:p>
        </p:txBody>
      </p:sp>
      <p:pic>
        <p:nvPicPr>
          <p:cNvPr id="12293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23050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256</TotalTime>
  <Words>350</Words>
  <Application>Microsoft Office PowerPoint</Application>
  <PresentationFormat>Pokaz na ekranie (4:3)</PresentationFormat>
  <Paragraphs>34</Paragraphs>
  <Slides>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Budowa planu strategicznego   Kryteria i podsumowanie  </vt:lpstr>
      <vt:lpstr>Prezentacja programu PowerPoint</vt:lpstr>
      <vt:lpstr>Prezentacja programu PowerPoint</vt:lpstr>
      <vt:lpstr>Refleksja w parach i podsumowanie dnia 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44</cp:revision>
  <dcterms:created xsi:type="dcterms:W3CDTF">2018-03-23T15:39:02Z</dcterms:created>
  <dcterms:modified xsi:type="dcterms:W3CDTF">2018-06-24T13:56:42Z</dcterms:modified>
</cp:coreProperties>
</file>